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8"/>
  </p:notesMasterIdLst>
  <p:sldIdLst>
    <p:sldId id="274" r:id="rId4"/>
    <p:sldId id="263" r:id="rId5"/>
    <p:sldId id="287" r:id="rId6"/>
    <p:sldId id="288" r:id="rId7"/>
    <p:sldId id="289" r:id="rId8"/>
    <p:sldId id="290" r:id="rId9"/>
    <p:sldId id="291" r:id="rId10"/>
    <p:sldId id="292" r:id="rId11"/>
    <p:sldId id="297" r:id="rId12"/>
    <p:sldId id="293" r:id="rId13"/>
    <p:sldId id="294" r:id="rId14"/>
    <p:sldId id="295" r:id="rId15"/>
    <p:sldId id="296" r:id="rId16"/>
    <p:sldId id="28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566"/>
    <a:srgbClr val="009CA8"/>
    <a:srgbClr val="FF9D00"/>
    <a:srgbClr val="8E5BB4"/>
    <a:srgbClr val="F5F8F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9816" autoAdjust="0"/>
  </p:normalViewPr>
  <p:slideViewPr>
    <p:cSldViewPr snapToGrid="0">
      <p:cViewPr varScale="1">
        <p:scale>
          <a:sx n="58" d="100"/>
          <a:sy n="58" d="100"/>
        </p:scale>
        <p:origin x="98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D0E5C-9793-4A53-A7A7-FEC92AF485CA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99F3-9E42-4D49-9382-0DF3A33B1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0250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6B74-300E-46B4-94FC-CD9A7D3271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37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41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93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23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22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26B74-300E-46B4-94FC-CD9A7D3271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90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19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95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17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48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1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83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99F3-9E42-4D49-9382-0DF3A33B11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99F3-9E42-4D49-9382-0DF3A33B11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06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6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5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8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9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8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1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8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8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0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6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A5A5-53FB-4F7F-8B4D-349929691274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B659-E487-4A60-A148-1DF591506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22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Lp3SQ-VUk5c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.png"/><Relationship Id="rId5" Type="http://schemas.openxmlformats.org/officeDocument/2006/relationships/image" Target="../media/image8.jpeg"/><Relationship Id="rId10" Type="http://schemas.openxmlformats.org/officeDocument/2006/relationships/image" Target="../media/image11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8" y="1500001"/>
            <a:ext cx="11428571" cy="4561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99291" y="396058"/>
            <a:ext cx="970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4800" b="1" dirty="0" smtClean="0">
                <a:solidFill>
                  <a:schemeClr val="bg1"/>
                </a:solidFill>
                <a:latin typeface="+mj-lt"/>
              </a:rPr>
              <a:t>მსოფლიო დაზოგვის დღე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77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3224853" y="137161"/>
            <a:ext cx="5473377" cy="630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ფულის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მართვა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962775" y="1205607"/>
            <a:ext cx="10266450" cy="81666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>
                <a:solidFill>
                  <a:srgbClr val="009CA8"/>
                </a:solidFill>
                <a:latin typeface="+mj-lt"/>
              </a:rPr>
              <a:t>დაზოგვა და ხარჯვა მნიშვნელოვანი ფინანსური გადაწყვეტილებებია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06" y="2291265"/>
            <a:ext cx="3062502" cy="3421684"/>
          </a:xfrm>
          <a:prstGeom prst="rect">
            <a:avLst/>
          </a:prstGeom>
        </p:spPr>
      </p:pic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684180" y="2740094"/>
            <a:ext cx="6016608" cy="81666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>
                <a:solidFill>
                  <a:srgbClr val="009CA8"/>
                </a:solidFill>
                <a:latin typeface="+mj-lt"/>
              </a:rPr>
              <a:t>ფინანსების მართვა - მიზნის მისაღწევად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2" name="Freeform: Shape 16">
            <a:extLst>
              <a:ext uri="{FF2B5EF4-FFF2-40B4-BE49-F238E27FC236}">
                <a16:creationId xmlns:a16="http://schemas.microsoft.com/office/drawing/2014/main" id="{B4D425FD-8E4C-44A4-BDD3-7459F184CA12}"/>
              </a:ext>
            </a:extLst>
          </p:cNvPr>
          <p:cNvSpPr/>
          <p:nvPr/>
        </p:nvSpPr>
        <p:spPr>
          <a:xfrm>
            <a:off x="4012436" y="4587580"/>
            <a:ext cx="2457286" cy="946168"/>
          </a:xfrm>
          <a:custGeom>
            <a:avLst/>
            <a:gdLst>
              <a:gd name="connsiteX0" fmla="*/ 556063 w 2016751"/>
              <a:gd name="connsiteY0" fmla="*/ 37862 h 946168"/>
              <a:gd name="connsiteX1" fmla="*/ 120634 w 2016751"/>
              <a:gd name="connsiteY1" fmla="*/ 124948 h 946168"/>
              <a:gd name="connsiteX2" fmla="*/ 4520 w 2016751"/>
              <a:gd name="connsiteY2" fmla="*/ 444262 h 946168"/>
              <a:gd name="connsiteX3" fmla="*/ 236748 w 2016751"/>
              <a:gd name="connsiteY3" fmla="*/ 763577 h 946168"/>
              <a:gd name="connsiteX4" fmla="*/ 1281777 w 2016751"/>
              <a:gd name="connsiteY4" fmla="*/ 937748 h 946168"/>
              <a:gd name="connsiteX5" fmla="*/ 2007491 w 2016751"/>
              <a:gd name="connsiteY5" fmla="*/ 502320 h 946168"/>
              <a:gd name="connsiteX6" fmla="*/ 1615605 w 2016751"/>
              <a:gd name="connsiteY6" fmla="*/ 37862 h 946168"/>
              <a:gd name="connsiteX7" fmla="*/ 556063 w 2016751"/>
              <a:gd name="connsiteY7" fmla="*/ 37862 h 94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751" h="946168">
                <a:moveTo>
                  <a:pt x="556063" y="37862"/>
                </a:moveTo>
                <a:cubicBezTo>
                  <a:pt x="306901" y="52376"/>
                  <a:pt x="212558" y="57215"/>
                  <a:pt x="120634" y="124948"/>
                </a:cubicBezTo>
                <a:cubicBezTo>
                  <a:pt x="28710" y="192681"/>
                  <a:pt x="-14832" y="337824"/>
                  <a:pt x="4520" y="444262"/>
                </a:cubicBezTo>
                <a:cubicBezTo>
                  <a:pt x="23872" y="550700"/>
                  <a:pt x="23872" y="681329"/>
                  <a:pt x="236748" y="763577"/>
                </a:cubicBezTo>
                <a:cubicBezTo>
                  <a:pt x="449624" y="845825"/>
                  <a:pt x="986653" y="981291"/>
                  <a:pt x="1281777" y="937748"/>
                </a:cubicBezTo>
                <a:cubicBezTo>
                  <a:pt x="1576901" y="894205"/>
                  <a:pt x="1951853" y="652301"/>
                  <a:pt x="2007491" y="502320"/>
                </a:cubicBezTo>
                <a:cubicBezTo>
                  <a:pt x="2063129" y="352339"/>
                  <a:pt x="1859929" y="115272"/>
                  <a:pt x="1615605" y="37862"/>
                </a:cubicBezTo>
                <a:cubicBezTo>
                  <a:pt x="1371281" y="-39548"/>
                  <a:pt x="805225" y="23348"/>
                  <a:pt x="556063" y="37862"/>
                </a:cubicBezTo>
                <a:close/>
              </a:path>
            </a:pathLst>
          </a:custGeom>
          <a:noFill/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8E5BB4"/>
                </a:solidFill>
                <a:latin typeface="+mj-lt"/>
              </a:rPr>
              <a:t>საჭიროება</a:t>
            </a:r>
            <a:endParaRPr lang="en-US" sz="2400" dirty="0">
              <a:solidFill>
                <a:srgbClr val="8E5BB4"/>
              </a:solidFill>
              <a:latin typeface="+mj-lt"/>
            </a:endParaRPr>
          </a:p>
        </p:txBody>
      </p:sp>
      <p:sp>
        <p:nvSpPr>
          <p:cNvPr id="14" name="Freeform: Shape 18">
            <a:extLst>
              <a:ext uri="{FF2B5EF4-FFF2-40B4-BE49-F238E27FC236}">
                <a16:creationId xmlns:a16="http://schemas.microsoft.com/office/drawing/2014/main" id="{143E51D7-C8B5-4C42-9FFE-33358055892F}"/>
              </a:ext>
            </a:extLst>
          </p:cNvPr>
          <p:cNvSpPr/>
          <p:nvPr/>
        </p:nvSpPr>
        <p:spPr>
          <a:xfrm>
            <a:off x="6666735" y="4790862"/>
            <a:ext cx="2051499" cy="846567"/>
          </a:xfrm>
          <a:custGeom>
            <a:avLst/>
            <a:gdLst>
              <a:gd name="connsiteX0" fmla="*/ 327822 w 2971202"/>
              <a:gd name="connsiteY0" fmla="*/ 121556 h 971086"/>
              <a:gd name="connsiteX1" fmla="*/ 52051 w 2971202"/>
              <a:gd name="connsiteY1" fmla="*/ 368299 h 971086"/>
              <a:gd name="connsiteX2" fmla="*/ 52051 w 2971202"/>
              <a:gd name="connsiteY2" fmla="*/ 832756 h 971086"/>
              <a:gd name="connsiteX3" fmla="*/ 589079 w 2971202"/>
              <a:gd name="connsiteY3" fmla="*/ 963385 h 971086"/>
              <a:gd name="connsiteX4" fmla="*/ 1880851 w 2971202"/>
              <a:gd name="connsiteY4" fmla="*/ 948871 h 971086"/>
              <a:gd name="connsiteX5" fmla="*/ 2795251 w 2971202"/>
              <a:gd name="connsiteY5" fmla="*/ 890813 h 971086"/>
              <a:gd name="connsiteX6" fmla="*/ 2969422 w 2971202"/>
              <a:gd name="connsiteY6" fmla="*/ 527956 h 971086"/>
              <a:gd name="connsiteX7" fmla="*/ 2838793 w 2971202"/>
              <a:gd name="connsiteY7" fmla="*/ 165099 h 971086"/>
              <a:gd name="connsiteX8" fmla="*/ 2200165 w 2971202"/>
              <a:gd name="connsiteY8" fmla="*/ 48985 h 971086"/>
              <a:gd name="connsiteX9" fmla="*/ 1503479 w 2971202"/>
              <a:gd name="connsiteY9" fmla="*/ 5442 h 971086"/>
              <a:gd name="connsiteX10" fmla="*/ 864851 w 2971202"/>
              <a:gd name="connsiteY10" fmla="*/ 5442 h 971086"/>
              <a:gd name="connsiteX11" fmla="*/ 472965 w 2971202"/>
              <a:gd name="connsiteY11" fmla="*/ 48985 h 971086"/>
              <a:gd name="connsiteX12" fmla="*/ 327822 w 2971202"/>
              <a:gd name="connsiteY12" fmla="*/ 121556 h 9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1202" h="971086">
                <a:moveTo>
                  <a:pt x="327822" y="121556"/>
                </a:moveTo>
                <a:cubicBezTo>
                  <a:pt x="257670" y="174775"/>
                  <a:pt x="98013" y="249766"/>
                  <a:pt x="52051" y="368299"/>
                </a:cubicBezTo>
                <a:cubicBezTo>
                  <a:pt x="6089" y="486832"/>
                  <a:pt x="-37454" y="733575"/>
                  <a:pt x="52051" y="832756"/>
                </a:cubicBezTo>
                <a:cubicBezTo>
                  <a:pt x="141556" y="931937"/>
                  <a:pt x="284279" y="944033"/>
                  <a:pt x="589079" y="963385"/>
                </a:cubicBezTo>
                <a:cubicBezTo>
                  <a:pt x="893879" y="982738"/>
                  <a:pt x="1513156" y="960966"/>
                  <a:pt x="1880851" y="948871"/>
                </a:cubicBezTo>
                <a:cubicBezTo>
                  <a:pt x="2248546" y="936776"/>
                  <a:pt x="2613823" y="960965"/>
                  <a:pt x="2795251" y="890813"/>
                </a:cubicBezTo>
                <a:cubicBezTo>
                  <a:pt x="2976679" y="820661"/>
                  <a:pt x="2962165" y="648908"/>
                  <a:pt x="2969422" y="527956"/>
                </a:cubicBezTo>
                <a:cubicBezTo>
                  <a:pt x="2976679" y="407004"/>
                  <a:pt x="2967003" y="244928"/>
                  <a:pt x="2838793" y="165099"/>
                </a:cubicBezTo>
                <a:cubicBezTo>
                  <a:pt x="2710584" y="85270"/>
                  <a:pt x="2422717" y="75595"/>
                  <a:pt x="2200165" y="48985"/>
                </a:cubicBezTo>
                <a:cubicBezTo>
                  <a:pt x="1977613" y="22375"/>
                  <a:pt x="1726031" y="12699"/>
                  <a:pt x="1503479" y="5442"/>
                </a:cubicBezTo>
                <a:cubicBezTo>
                  <a:pt x="1280927" y="-1815"/>
                  <a:pt x="1036603" y="-1815"/>
                  <a:pt x="864851" y="5442"/>
                </a:cubicBezTo>
                <a:cubicBezTo>
                  <a:pt x="693099" y="12699"/>
                  <a:pt x="555213" y="29633"/>
                  <a:pt x="472965" y="48985"/>
                </a:cubicBezTo>
                <a:cubicBezTo>
                  <a:pt x="390717" y="68337"/>
                  <a:pt x="397974" y="68337"/>
                  <a:pt x="327822" y="121556"/>
                </a:cubicBezTo>
                <a:close/>
              </a:path>
            </a:pathLst>
          </a:custGeom>
          <a:noFill/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8E5BB4"/>
                </a:solidFill>
                <a:latin typeface="+mj-lt"/>
              </a:rPr>
              <a:t>სურვილები</a:t>
            </a:r>
            <a:endParaRPr lang="en-US" sz="2400" dirty="0">
              <a:solidFill>
                <a:srgbClr val="8E5BB4"/>
              </a:solidFill>
              <a:latin typeface="+mj-lt"/>
            </a:endParaRPr>
          </a:p>
        </p:txBody>
      </p:sp>
      <p:pic>
        <p:nvPicPr>
          <p:cNvPr id="15" name="Graphic 21" descr="Line arrow Slight curve">
            <a:extLst>
              <a:ext uri="{FF2B5EF4-FFF2-40B4-BE49-F238E27FC236}">
                <a16:creationId xmlns:a16="http://schemas.microsoft.com/office/drawing/2014/main" id="{112A23F2-B8D4-4892-AC4D-926FEB6640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7826359">
            <a:off x="5401643" y="3847739"/>
            <a:ext cx="1025797" cy="565720"/>
          </a:xfrm>
          <a:prstGeom prst="rect">
            <a:avLst/>
          </a:prstGeom>
        </p:spPr>
      </p:pic>
      <p:sp>
        <p:nvSpPr>
          <p:cNvPr id="16" name="Freeform: Shape 17">
            <a:extLst>
              <a:ext uri="{FF2B5EF4-FFF2-40B4-BE49-F238E27FC236}">
                <a16:creationId xmlns:a16="http://schemas.microsoft.com/office/drawing/2014/main" id="{A0C071E4-423A-4EB1-B6E7-BF191DD45D68}"/>
              </a:ext>
            </a:extLst>
          </p:cNvPr>
          <p:cNvSpPr/>
          <p:nvPr/>
        </p:nvSpPr>
        <p:spPr>
          <a:xfrm>
            <a:off x="9188731" y="4592686"/>
            <a:ext cx="2455279" cy="814279"/>
          </a:xfrm>
          <a:custGeom>
            <a:avLst/>
            <a:gdLst>
              <a:gd name="connsiteX0" fmla="*/ 356556 w 2267583"/>
              <a:gd name="connsiteY0" fmla="*/ 12364 h 860833"/>
              <a:gd name="connsiteX1" fmla="*/ 37242 w 2267583"/>
              <a:gd name="connsiteY1" fmla="*/ 113964 h 860833"/>
              <a:gd name="connsiteX2" fmla="*/ 37242 w 2267583"/>
              <a:gd name="connsiteY2" fmla="*/ 433278 h 860833"/>
              <a:gd name="connsiteX3" fmla="*/ 313013 w 2267583"/>
              <a:gd name="connsiteY3" fmla="*/ 810649 h 860833"/>
              <a:gd name="connsiteX4" fmla="*/ 1329013 w 2267583"/>
              <a:gd name="connsiteY4" fmla="*/ 839678 h 860833"/>
              <a:gd name="connsiteX5" fmla="*/ 2127299 w 2267583"/>
              <a:gd name="connsiteY5" fmla="*/ 650992 h 860833"/>
              <a:gd name="connsiteX6" fmla="*/ 2257927 w 2267583"/>
              <a:gd name="connsiteY6" fmla="*/ 389735 h 860833"/>
              <a:gd name="connsiteX7" fmla="*/ 2011185 w 2267583"/>
              <a:gd name="connsiteY7" fmla="*/ 26878 h 860833"/>
              <a:gd name="connsiteX8" fmla="*/ 1474156 w 2267583"/>
              <a:gd name="connsiteY8" fmla="*/ 26878 h 860833"/>
              <a:gd name="connsiteX9" fmla="*/ 356556 w 2267583"/>
              <a:gd name="connsiteY9" fmla="*/ 12364 h 86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7583" h="860833">
                <a:moveTo>
                  <a:pt x="356556" y="12364"/>
                </a:moveTo>
                <a:cubicBezTo>
                  <a:pt x="223508" y="28088"/>
                  <a:pt x="90461" y="43812"/>
                  <a:pt x="37242" y="113964"/>
                </a:cubicBezTo>
                <a:cubicBezTo>
                  <a:pt x="-15977" y="184116"/>
                  <a:pt x="-8720" y="317164"/>
                  <a:pt x="37242" y="433278"/>
                </a:cubicBezTo>
                <a:cubicBezTo>
                  <a:pt x="83204" y="549392"/>
                  <a:pt x="97718" y="742916"/>
                  <a:pt x="313013" y="810649"/>
                </a:cubicBezTo>
                <a:cubicBezTo>
                  <a:pt x="528308" y="878382"/>
                  <a:pt x="1026632" y="866288"/>
                  <a:pt x="1329013" y="839678"/>
                </a:cubicBezTo>
                <a:cubicBezTo>
                  <a:pt x="1631394" y="813069"/>
                  <a:pt x="1972480" y="725982"/>
                  <a:pt x="2127299" y="650992"/>
                </a:cubicBezTo>
                <a:cubicBezTo>
                  <a:pt x="2282118" y="576002"/>
                  <a:pt x="2277279" y="493754"/>
                  <a:pt x="2257927" y="389735"/>
                </a:cubicBezTo>
                <a:cubicBezTo>
                  <a:pt x="2238575" y="285716"/>
                  <a:pt x="2141814" y="87354"/>
                  <a:pt x="2011185" y="26878"/>
                </a:cubicBezTo>
                <a:cubicBezTo>
                  <a:pt x="1880557" y="-33598"/>
                  <a:pt x="1474156" y="26878"/>
                  <a:pt x="1474156" y="26878"/>
                </a:cubicBezTo>
                <a:lnTo>
                  <a:pt x="356556" y="12364"/>
                </a:lnTo>
                <a:close/>
              </a:path>
            </a:pathLst>
          </a:custGeom>
          <a:noFill/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8E5BB4"/>
                </a:solidFill>
                <a:latin typeface="+mj-lt"/>
                <a:cs typeface="FiraGO" panose="020B0503050000020004" pitchFamily="34" charset="0"/>
              </a:rPr>
              <a:t>დანაზოგი</a:t>
            </a:r>
            <a:endParaRPr lang="en-US" sz="2400" dirty="0">
              <a:solidFill>
                <a:srgbClr val="8E5BB4"/>
              </a:solidFill>
              <a:latin typeface="+mj-lt"/>
              <a:cs typeface="FiraGO" panose="020B0503050000020004" pitchFamily="34" charset="0"/>
            </a:endParaRPr>
          </a:p>
        </p:txBody>
      </p:sp>
      <p:pic>
        <p:nvPicPr>
          <p:cNvPr id="17" name="Graphic 23" descr="Line arrow Slight curve">
            <a:extLst>
              <a:ext uri="{FF2B5EF4-FFF2-40B4-BE49-F238E27FC236}">
                <a16:creationId xmlns:a16="http://schemas.microsoft.com/office/drawing/2014/main" id="{43C7AD1A-122A-413D-AED6-60BF35ED0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977553" flipV="1">
            <a:off x="7258114" y="3884558"/>
            <a:ext cx="931241" cy="699723"/>
          </a:xfrm>
          <a:prstGeom prst="rect">
            <a:avLst/>
          </a:prstGeom>
        </p:spPr>
      </p:pic>
      <p:pic>
        <p:nvPicPr>
          <p:cNvPr id="18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3000270" flipH="1">
            <a:off x="9083404" y="3628391"/>
            <a:ext cx="916223" cy="8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8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3224853" y="137161"/>
            <a:ext cx="5473377" cy="630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ფულის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მართვა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  <p:sp>
        <p:nvSpPr>
          <p:cNvPr id="9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935983" y="1382942"/>
            <a:ext cx="5160017" cy="106534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გ</a:t>
            </a:r>
            <a:r>
              <a:rPr lang="ka-GE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აქვთ ფინანსური მიზანი?</a:t>
            </a:r>
            <a:endParaRPr lang="ka-GE" sz="2400" dirty="0">
              <a:solidFill>
                <a:srgbClr val="009CA8"/>
              </a:solidFill>
              <a:latin typeface="Sylfaen" panose="010A0502050306030303" pitchFamily="18" charset="0"/>
              <a:cs typeface="Helvetica Neue LT GEO 65 Medium" panose="020B0604020202020204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9317" y="1965473"/>
            <a:ext cx="3240360" cy="2773526"/>
          </a:xfrm>
          <a:prstGeom prst="rect">
            <a:avLst/>
          </a:prstGeom>
          <a:ln w="28575">
            <a:solidFill>
              <a:srgbClr val="F5F8FA"/>
            </a:solidFill>
            <a:prstDash val="sysDot"/>
          </a:ln>
        </p:spPr>
      </p:pic>
      <p:sp>
        <p:nvSpPr>
          <p:cNvPr id="11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935983" y="2898623"/>
            <a:ext cx="5160017" cy="106534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რ</a:t>
            </a:r>
            <a:r>
              <a:rPr lang="ka-GE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ა არის საჭირო, რომ მივაღწიოთ ფინანსურ მიზანს?</a:t>
            </a:r>
            <a:endParaRPr lang="ka-GE" sz="2400" dirty="0">
              <a:solidFill>
                <a:srgbClr val="009CA8"/>
              </a:solidFill>
              <a:latin typeface="Sylfaen" panose="010A0502050306030303" pitchFamily="18" charset="0"/>
              <a:cs typeface="Helvetica Neue LT GEO 65 Medium" panose="020B0604020202020204" pitchFamily="2" charset="0"/>
            </a:endParaRPr>
          </a:p>
        </p:txBody>
      </p:sp>
      <p:sp>
        <p:nvSpPr>
          <p:cNvPr id="12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935983" y="4414304"/>
            <a:ext cx="5160017" cy="1065343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ა</a:t>
            </a:r>
            <a:r>
              <a:rPr lang="ka-GE" sz="2400" dirty="0" smtClean="0">
                <a:solidFill>
                  <a:srgbClr val="009CA8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დვილია დაზოგვა და ჭკვიანურად ხარჯვა?</a:t>
            </a:r>
            <a:endParaRPr lang="ka-GE" sz="2400" dirty="0">
              <a:solidFill>
                <a:srgbClr val="009CA8"/>
              </a:solidFill>
              <a:latin typeface="Sylfaen" panose="010A0502050306030303" pitchFamily="18" charset="0"/>
              <a:cs typeface="Helvetica Neue LT GEO 65 Medium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499680" y="137161"/>
            <a:ext cx="9192639" cy="630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კიდევ </a:t>
            </a:r>
            <a:r>
              <a:rPr lang="ka-GE" sz="3600" dirty="0" err="1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რისი</a:t>
            </a:r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დაზოგვა </a:t>
            </a:r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შეგვიძლია? 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589978" y="2266930"/>
            <a:ext cx="4635086" cy="91605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FF9D00"/>
                </a:solidFill>
                <a:latin typeface="+mj-lt"/>
                <a:cs typeface="Helvetica Neue LT GEO 65 Medium" panose="020B0604020202020204" pitchFamily="2" charset="0"/>
              </a:rPr>
              <a:t>გავუფრთხილდეთ წყალს</a:t>
            </a:r>
            <a:endParaRPr lang="en-US" sz="2400" dirty="0">
              <a:solidFill>
                <a:srgbClr val="FF9D00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10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2678091" y="1119139"/>
            <a:ext cx="4635086" cy="91605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400" dirty="0" smtClean="0">
                <a:solidFill>
                  <a:srgbClr val="8E5BB4"/>
                </a:solidFill>
                <a:latin typeface="+mj-lt"/>
                <a:cs typeface="Helvetica Neue LT GEO 65 Medium" panose="020B0604020202020204" pitchFamily="2" charset="0"/>
              </a:rPr>
              <a:t>დავზოგოთ ელექტროენერგია</a:t>
            </a:r>
            <a:endParaRPr lang="en-US" sz="2400" dirty="0">
              <a:solidFill>
                <a:srgbClr val="8E5BB4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1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65005" y="3417822"/>
            <a:ext cx="4635086" cy="916058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გავუფრთხილდეთ ხეებს და ტყეს</a:t>
            </a:r>
            <a:endParaRPr lang="en-US" sz="2400" dirty="0">
              <a:solidFill>
                <a:srgbClr val="009CA8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5701760" y="3970526"/>
            <a:ext cx="4635086" cy="91003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400" dirty="0" smtClean="0">
                <a:solidFill>
                  <a:srgbClr val="F23566"/>
                </a:solidFill>
                <a:latin typeface="+mj-lt"/>
                <a:cs typeface="Helvetica Neue LT GEO 65 Medium" panose="020B0604020202020204" pitchFamily="2" charset="0"/>
              </a:rPr>
              <a:t>არ დავანაგვიანოთ გარემო, გადავამუშავოთ ნარჩენები</a:t>
            </a:r>
            <a:endParaRPr lang="en-US" sz="2400" dirty="0">
              <a:solidFill>
                <a:srgbClr val="F2356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23" b="4872"/>
          <a:stretch/>
        </p:blipFill>
        <p:spPr>
          <a:xfrm>
            <a:off x="9468800" y="1045519"/>
            <a:ext cx="2083104" cy="1817793"/>
          </a:xfrm>
          <a:prstGeom prst="rect">
            <a:avLst/>
          </a:prstGeom>
        </p:spPr>
      </p:pic>
      <p:pic>
        <p:nvPicPr>
          <p:cNvPr id="15" name="Picture 2" descr="Save energy' Poster by Mad Crabs Creations | Displat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3" b="21606"/>
          <a:stretch/>
        </p:blipFill>
        <p:spPr bwMode="auto">
          <a:xfrm>
            <a:off x="565005" y="1045519"/>
            <a:ext cx="1869350" cy="205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5" y="4425544"/>
            <a:ext cx="2273335" cy="1693710"/>
          </a:xfrm>
          <a:prstGeom prst="rect">
            <a:avLst/>
          </a:prstGeom>
        </p:spPr>
      </p:pic>
      <p:pic>
        <p:nvPicPr>
          <p:cNvPr id="17" name="Picture 4" descr="img.freepik.com/free-vector/colorful-recycle-bins-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93"/>
          <a:stretch/>
        </p:blipFill>
        <p:spPr bwMode="auto">
          <a:xfrm rot="10800000" flipV="1">
            <a:off x="5525264" y="5130401"/>
            <a:ext cx="2254714" cy="79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g.freepik.com/free-vector/colorful-recycle-bins-..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16"/>
          <a:stretch/>
        </p:blipFill>
        <p:spPr bwMode="auto">
          <a:xfrm rot="10800000" flipV="1">
            <a:off x="8236768" y="5068475"/>
            <a:ext cx="2254713" cy="85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19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5476B-8BC4-4923-A370-5B698F7A564C}"/>
              </a:ext>
            </a:extLst>
          </p:cNvPr>
          <p:cNvSpPr txBox="1">
            <a:spLocks/>
          </p:cNvSpPr>
          <p:nvPr/>
        </p:nvSpPr>
        <p:spPr>
          <a:xfrm>
            <a:off x="322633" y="60175"/>
            <a:ext cx="11546733" cy="929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7030A0"/>
                </a:solidFill>
                <a:cs typeface="Helvetica Neue LT GEO 65 Medium" panose="020B0604020202020204" pitchFamily="2" charset="0"/>
              </a:rPr>
              <a:t>31 ოქტომბერი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 </a:t>
            </a:r>
            <a:r>
              <a:rPr lang="ka-GE" sz="3600" dirty="0" smtClean="0">
                <a:solidFill>
                  <a:srgbClr val="7030A0"/>
                </a:solidFill>
                <a:cs typeface="Helvetica Neue LT GEO 65 Medium" panose="020B0604020202020204" pitchFamily="2" charset="0"/>
              </a:rPr>
              <a:t>-</a:t>
            </a:r>
            <a:r>
              <a:rPr lang="en-US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 </a:t>
            </a:r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მსოფლიო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 </a:t>
            </a:r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დაზოგვის</a:t>
            </a:r>
            <a:r>
              <a:rPr lang="en-US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 </a:t>
            </a:r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დღე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8791" y="1070142"/>
            <a:ext cx="3183209" cy="4717715"/>
          </a:xfrm>
          <a:prstGeom prst="rect">
            <a:avLst/>
          </a:prstGeom>
        </p:spPr>
      </p:pic>
      <p:sp>
        <p:nvSpPr>
          <p:cNvPr id="10" name="Rectangle: Rounded Corners 36">
            <a:hlinkClick r:id="rId7"/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444243" y="4981362"/>
            <a:ext cx="4702472" cy="8579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ka-G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j-lt"/>
                <a:cs typeface="Helvetica Neue LT GEO 65 Medium" panose="020B0604020202020204" pitchFamily="2" charset="0"/>
                <a:hlinkClick r:id="rId7"/>
              </a:rPr>
              <a:t>ვიდეო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11" name="Freeform: Shape 7">
            <a:extLst>
              <a:ext uri="{FF2B5EF4-FFF2-40B4-BE49-F238E27FC236}">
                <a16:creationId xmlns:a16="http://schemas.microsoft.com/office/drawing/2014/main" id="{DF3C58E5-27BB-4A54-A953-58A30CF87311}"/>
              </a:ext>
            </a:extLst>
          </p:cNvPr>
          <p:cNvSpPr/>
          <p:nvPr/>
        </p:nvSpPr>
        <p:spPr>
          <a:xfrm>
            <a:off x="489117" y="1489789"/>
            <a:ext cx="3337560" cy="4080510"/>
          </a:xfrm>
          <a:custGeom>
            <a:avLst/>
            <a:gdLst>
              <a:gd name="connsiteX0" fmla="*/ 321751 w 5910192"/>
              <a:gd name="connsiteY0" fmla="*/ 78580 h 5774094"/>
              <a:gd name="connsiteX1" fmla="*/ 1120037 w 5910192"/>
              <a:gd name="connsiteY1" fmla="*/ 107609 h 5774094"/>
              <a:gd name="connsiteX2" fmla="*/ 2644037 w 5910192"/>
              <a:gd name="connsiteY2" fmla="*/ 78580 h 5774094"/>
              <a:gd name="connsiteX3" fmla="*/ 3964837 w 5910192"/>
              <a:gd name="connsiteY3" fmla="*/ 194695 h 5774094"/>
              <a:gd name="connsiteX4" fmla="*/ 5314665 w 5910192"/>
              <a:gd name="connsiteY4" fmla="*/ 165666 h 5774094"/>
              <a:gd name="connsiteX5" fmla="*/ 5837179 w 5910192"/>
              <a:gd name="connsiteY5" fmla="*/ 165666 h 5774094"/>
              <a:gd name="connsiteX6" fmla="*/ 5866208 w 5910192"/>
              <a:gd name="connsiteY6" fmla="*/ 978466 h 5774094"/>
              <a:gd name="connsiteX7" fmla="*/ 5909751 w 5910192"/>
              <a:gd name="connsiteY7" fmla="*/ 1936409 h 5774094"/>
              <a:gd name="connsiteX8" fmla="*/ 5837179 w 5910192"/>
              <a:gd name="connsiteY8" fmla="*/ 3068523 h 5774094"/>
              <a:gd name="connsiteX9" fmla="*/ 5779122 w 5910192"/>
              <a:gd name="connsiteY9" fmla="*/ 3982923 h 5774094"/>
              <a:gd name="connsiteX10" fmla="*/ 5822665 w 5910192"/>
              <a:gd name="connsiteY10" fmla="*/ 4665095 h 5774094"/>
              <a:gd name="connsiteX11" fmla="*/ 5880722 w 5910192"/>
              <a:gd name="connsiteY11" fmla="*/ 5187609 h 5774094"/>
              <a:gd name="connsiteX12" fmla="*/ 5764608 w 5910192"/>
              <a:gd name="connsiteY12" fmla="*/ 5623038 h 5774094"/>
              <a:gd name="connsiteX13" fmla="*/ 5096951 w 5910192"/>
              <a:gd name="connsiteY13" fmla="*/ 5739152 h 5774094"/>
              <a:gd name="connsiteX14" fmla="*/ 3877751 w 5910192"/>
              <a:gd name="connsiteY14" fmla="*/ 5768180 h 5774094"/>
              <a:gd name="connsiteX15" fmla="*/ 2455351 w 5910192"/>
              <a:gd name="connsiteY15" fmla="*/ 5724638 h 5774094"/>
              <a:gd name="connsiteX16" fmla="*/ 916837 w 5910192"/>
              <a:gd name="connsiteY16" fmla="*/ 5724638 h 5774094"/>
              <a:gd name="connsiteX17" fmla="*/ 263694 w 5910192"/>
              <a:gd name="connsiteY17" fmla="*/ 5724638 h 5774094"/>
              <a:gd name="connsiteX18" fmla="*/ 2437 w 5910192"/>
              <a:gd name="connsiteY18" fmla="*/ 5724638 h 5774094"/>
              <a:gd name="connsiteX19" fmla="*/ 133065 w 5910192"/>
              <a:gd name="connsiteY19" fmla="*/ 5056980 h 5774094"/>
              <a:gd name="connsiteX20" fmla="*/ 133065 w 5910192"/>
              <a:gd name="connsiteY20" fmla="*/ 4665095 h 5774094"/>
              <a:gd name="connsiteX21" fmla="*/ 133065 w 5910192"/>
              <a:gd name="connsiteY21" fmla="*/ 4055495 h 5774094"/>
              <a:gd name="connsiteX22" fmla="*/ 176608 w 5910192"/>
              <a:gd name="connsiteY22" fmla="*/ 2966923 h 5774094"/>
              <a:gd name="connsiteX23" fmla="*/ 162094 w 5910192"/>
              <a:gd name="connsiteY23" fmla="*/ 1530009 h 5774094"/>
              <a:gd name="connsiteX24" fmla="*/ 147579 w 5910192"/>
              <a:gd name="connsiteY24" fmla="*/ 615609 h 5774094"/>
              <a:gd name="connsiteX25" fmla="*/ 89522 w 5910192"/>
              <a:gd name="connsiteY25" fmla="*/ 267266 h 5774094"/>
              <a:gd name="connsiteX26" fmla="*/ 89522 w 5910192"/>
              <a:gd name="connsiteY26" fmla="*/ 6009 h 5774094"/>
              <a:gd name="connsiteX27" fmla="*/ 321751 w 5910192"/>
              <a:gd name="connsiteY27" fmla="*/ 78580 h 577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910192" h="5774094">
                <a:moveTo>
                  <a:pt x="321751" y="78580"/>
                </a:moveTo>
                <a:cubicBezTo>
                  <a:pt x="493504" y="95513"/>
                  <a:pt x="732989" y="107609"/>
                  <a:pt x="1120037" y="107609"/>
                </a:cubicBezTo>
                <a:cubicBezTo>
                  <a:pt x="1507085" y="107609"/>
                  <a:pt x="2169904" y="64066"/>
                  <a:pt x="2644037" y="78580"/>
                </a:cubicBezTo>
                <a:cubicBezTo>
                  <a:pt x="3118170" y="93094"/>
                  <a:pt x="3519732" y="180181"/>
                  <a:pt x="3964837" y="194695"/>
                </a:cubicBezTo>
                <a:cubicBezTo>
                  <a:pt x="4409942" y="209209"/>
                  <a:pt x="5002608" y="170504"/>
                  <a:pt x="5314665" y="165666"/>
                </a:cubicBezTo>
                <a:cubicBezTo>
                  <a:pt x="5626722" y="160828"/>
                  <a:pt x="5745255" y="30199"/>
                  <a:pt x="5837179" y="165666"/>
                </a:cubicBezTo>
                <a:cubicBezTo>
                  <a:pt x="5929103" y="301133"/>
                  <a:pt x="5854113" y="683342"/>
                  <a:pt x="5866208" y="978466"/>
                </a:cubicBezTo>
                <a:cubicBezTo>
                  <a:pt x="5878303" y="1273590"/>
                  <a:pt x="5914589" y="1588066"/>
                  <a:pt x="5909751" y="1936409"/>
                </a:cubicBezTo>
                <a:cubicBezTo>
                  <a:pt x="5904913" y="2284752"/>
                  <a:pt x="5858950" y="2727438"/>
                  <a:pt x="5837179" y="3068523"/>
                </a:cubicBezTo>
                <a:cubicBezTo>
                  <a:pt x="5815408" y="3409608"/>
                  <a:pt x="5781541" y="3716828"/>
                  <a:pt x="5779122" y="3982923"/>
                </a:cubicBezTo>
                <a:cubicBezTo>
                  <a:pt x="5776703" y="4249018"/>
                  <a:pt x="5805732" y="4464314"/>
                  <a:pt x="5822665" y="4665095"/>
                </a:cubicBezTo>
                <a:cubicBezTo>
                  <a:pt x="5839598" y="4865876"/>
                  <a:pt x="5890398" y="5027952"/>
                  <a:pt x="5880722" y="5187609"/>
                </a:cubicBezTo>
                <a:cubicBezTo>
                  <a:pt x="5871046" y="5347266"/>
                  <a:pt x="5895236" y="5531114"/>
                  <a:pt x="5764608" y="5623038"/>
                </a:cubicBezTo>
                <a:cubicBezTo>
                  <a:pt x="5633980" y="5714962"/>
                  <a:pt x="5411427" y="5714962"/>
                  <a:pt x="5096951" y="5739152"/>
                </a:cubicBezTo>
                <a:cubicBezTo>
                  <a:pt x="4782475" y="5763342"/>
                  <a:pt x="4318018" y="5770599"/>
                  <a:pt x="3877751" y="5768180"/>
                </a:cubicBezTo>
                <a:cubicBezTo>
                  <a:pt x="3437484" y="5765761"/>
                  <a:pt x="2948837" y="5731895"/>
                  <a:pt x="2455351" y="5724638"/>
                </a:cubicBezTo>
                <a:cubicBezTo>
                  <a:pt x="1961865" y="5717381"/>
                  <a:pt x="916837" y="5724638"/>
                  <a:pt x="916837" y="5724638"/>
                </a:cubicBezTo>
                <a:lnTo>
                  <a:pt x="263694" y="5724638"/>
                </a:lnTo>
                <a:cubicBezTo>
                  <a:pt x="111294" y="5724638"/>
                  <a:pt x="24208" y="5835914"/>
                  <a:pt x="2437" y="5724638"/>
                </a:cubicBezTo>
                <a:cubicBezTo>
                  <a:pt x="-19334" y="5613362"/>
                  <a:pt x="111294" y="5233570"/>
                  <a:pt x="133065" y="5056980"/>
                </a:cubicBezTo>
                <a:cubicBezTo>
                  <a:pt x="154836" y="4880390"/>
                  <a:pt x="133065" y="4665095"/>
                  <a:pt x="133065" y="4665095"/>
                </a:cubicBezTo>
                <a:cubicBezTo>
                  <a:pt x="133065" y="4498181"/>
                  <a:pt x="125808" y="4338524"/>
                  <a:pt x="133065" y="4055495"/>
                </a:cubicBezTo>
                <a:cubicBezTo>
                  <a:pt x="140322" y="3772466"/>
                  <a:pt x="171770" y="3387837"/>
                  <a:pt x="176608" y="2966923"/>
                </a:cubicBezTo>
                <a:cubicBezTo>
                  <a:pt x="181446" y="2546009"/>
                  <a:pt x="166932" y="1921895"/>
                  <a:pt x="162094" y="1530009"/>
                </a:cubicBezTo>
                <a:cubicBezTo>
                  <a:pt x="157256" y="1138123"/>
                  <a:pt x="159674" y="826066"/>
                  <a:pt x="147579" y="615609"/>
                </a:cubicBezTo>
                <a:cubicBezTo>
                  <a:pt x="135484" y="405152"/>
                  <a:pt x="99198" y="368866"/>
                  <a:pt x="89522" y="267266"/>
                </a:cubicBezTo>
                <a:cubicBezTo>
                  <a:pt x="79846" y="165666"/>
                  <a:pt x="50817" y="35038"/>
                  <a:pt x="89522" y="6009"/>
                </a:cubicBezTo>
                <a:cubicBezTo>
                  <a:pt x="128227" y="-23020"/>
                  <a:pt x="149998" y="61647"/>
                  <a:pt x="321751" y="78580"/>
                </a:cubicBezTo>
                <a:close/>
              </a:path>
            </a:pathLst>
          </a:custGeom>
          <a:noFill/>
          <a:ln w="38100">
            <a:solidFill>
              <a:srgbClr val="009CA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CA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081446" y="1506122"/>
            <a:ext cx="4702472" cy="8579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მსოფლიოში 1924 წლიდან აღინიშნება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444243" y="2665716"/>
            <a:ext cx="4702472" cy="8579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საქართველოში უკვე მე-12 წელია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15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081446" y="3825310"/>
            <a:ext cx="4702472" cy="8579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დაზოგვის დღის სიმბოლო - ჭიანჭველა „</a:t>
            </a:r>
            <a:r>
              <a:rPr lang="ka-GE" sz="2400" dirty="0" err="1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გროვია</a:t>
            </a:r>
            <a:r>
              <a:rPr lang="ka-GE" sz="2400" dirty="0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“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cs typeface="Helvetica Neue LT GEO 65 Medium" panose="020B0604020202020204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807" y="1786969"/>
            <a:ext cx="26003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C3FDDB9-DF34-4966-8AA7-19F80685C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90" y="5783597"/>
            <a:ext cx="1588020" cy="58435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9A02314-7ADB-45E1-8505-EED1E57ECCE5}"/>
              </a:ext>
            </a:extLst>
          </p:cNvPr>
          <p:cNvSpPr txBox="1">
            <a:spLocks/>
          </p:cNvSpPr>
          <p:nvPr/>
        </p:nvSpPr>
        <p:spPr>
          <a:xfrm>
            <a:off x="3547699" y="4767213"/>
            <a:ext cx="4833446" cy="79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5F8FA"/>
                </a:solidFill>
                <a:latin typeface="Sylfaen" panose="010A0502050306030303" pitchFamily="18" charset="0"/>
                <a:cs typeface="Helvetica Neue LT GEO 65 Medium" panose="020B0604020202020204" pitchFamily="2" charset="0"/>
              </a:rPr>
              <a:t>www.finedu.gov.ge</a:t>
            </a:r>
            <a:endParaRPr lang="en-US" sz="3600" b="1" dirty="0">
              <a:solidFill>
                <a:srgbClr val="F5F8FA"/>
              </a:solidFill>
              <a:latin typeface="Sylfaen" panose="010A0502050306030303" pitchFamily="18" charset="0"/>
              <a:cs typeface="Helvetica Neue LT GEO 65 Medium" panose="020B0604020202020204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39194" y="2372194"/>
            <a:ext cx="2113612" cy="2113612"/>
          </a:xfrm>
          <a:prstGeom prst="ellipse">
            <a:avLst/>
          </a:prstGeom>
          <a:solidFill>
            <a:srgbClr val="F5F8FA"/>
          </a:solidFill>
          <a:ln w="28575">
            <a:solidFill>
              <a:srgbClr val="FF9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4913" y="2604882"/>
            <a:ext cx="2282171" cy="16482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43481" y="1350214"/>
            <a:ext cx="9705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4800" b="1" dirty="0" smtClean="0">
                <a:solidFill>
                  <a:schemeClr val="bg1"/>
                </a:solidFill>
                <a:latin typeface="+mj-lt"/>
              </a:rPr>
              <a:t>მადლობა ყურადღებისთვის!</a:t>
            </a:r>
            <a:endParaRPr lang="en-US" sz="4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27" y="5728700"/>
            <a:ext cx="3058037" cy="6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455977" y="18355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რა არის </a:t>
            </a:r>
            <a:r>
              <a:rPr lang="ka-GE" sz="3600" dirty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ფინანსური</a:t>
            </a:r>
            <a:r>
              <a:rPr lang="ka-GE" sz="3600" dirty="0">
                <a:solidFill>
                  <a:srgbClr val="009CA8"/>
                </a:solidFill>
                <a:cs typeface="Helvetica Neue LT GEO 65 Medium" panose="020B0604020202020204" pitchFamily="2" charset="0"/>
              </a:rPr>
              <a:t> განათლება?</a:t>
            </a:r>
            <a:endParaRPr lang="en-US" sz="3600" dirty="0">
              <a:solidFill>
                <a:srgbClr val="009CA8"/>
              </a:solidFill>
              <a:cs typeface="Helvetica Neue LT GEO 65 Medium" panose="020B0604020202020204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A049C1D-7BD5-47B1-8281-31B9B67C452D}"/>
              </a:ext>
            </a:extLst>
          </p:cNvPr>
          <p:cNvSpPr/>
          <p:nvPr/>
        </p:nvSpPr>
        <p:spPr>
          <a:xfrm>
            <a:off x="6182371" y="1694876"/>
            <a:ext cx="5678638" cy="3154405"/>
          </a:xfrm>
          <a:prstGeom prst="rect">
            <a:avLst/>
          </a:prstGeom>
          <a:blipFill dpi="0" rotWithShape="1">
            <a:blip r:embed="rId6">
              <a:alphaModFix amt="75000"/>
            </a:blip>
            <a:srcRect/>
            <a:stretch>
              <a:fillRect t="-11000" b="-7000"/>
            </a:stretch>
          </a:blipFill>
          <a:ln w="28575">
            <a:solidFill>
              <a:srgbClr val="FF9D0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Freeform: Shape 16">
            <a:extLst>
              <a:ext uri="{FF2B5EF4-FFF2-40B4-BE49-F238E27FC236}">
                <a16:creationId xmlns:a16="http://schemas.microsoft.com/office/drawing/2014/main" id="{B4D425FD-8E4C-44A4-BDD3-7459F184CA12}"/>
              </a:ext>
            </a:extLst>
          </p:cNvPr>
          <p:cNvSpPr/>
          <p:nvPr/>
        </p:nvSpPr>
        <p:spPr>
          <a:xfrm>
            <a:off x="522302" y="4180855"/>
            <a:ext cx="2016751" cy="765788"/>
          </a:xfrm>
          <a:custGeom>
            <a:avLst/>
            <a:gdLst>
              <a:gd name="connsiteX0" fmla="*/ 556063 w 2016751"/>
              <a:gd name="connsiteY0" fmla="*/ 37862 h 946168"/>
              <a:gd name="connsiteX1" fmla="*/ 120634 w 2016751"/>
              <a:gd name="connsiteY1" fmla="*/ 124948 h 946168"/>
              <a:gd name="connsiteX2" fmla="*/ 4520 w 2016751"/>
              <a:gd name="connsiteY2" fmla="*/ 444262 h 946168"/>
              <a:gd name="connsiteX3" fmla="*/ 236748 w 2016751"/>
              <a:gd name="connsiteY3" fmla="*/ 763577 h 946168"/>
              <a:gd name="connsiteX4" fmla="*/ 1281777 w 2016751"/>
              <a:gd name="connsiteY4" fmla="*/ 937748 h 946168"/>
              <a:gd name="connsiteX5" fmla="*/ 2007491 w 2016751"/>
              <a:gd name="connsiteY5" fmla="*/ 502320 h 946168"/>
              <a:gd name="connsiteX6" fmla="*/ 1615605 w 2016751"/>
              <a:gd name="connsiteY6" fmla="*/ 37862 h 946168"/>
              <a:gd name="connsiteX7" fmla="*/ 556063 w 2016751"/>
              <a:gd name="connsiteY7" fmla="*/ 37862 h 94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6751" h="946168">
                <a:moveTo>
                  <a:pt x="556063" y="37862"/>
                </a:moveTo>
                <a:cubicBezTo>
                  <a:pt x="306901" y="52376"/>
                  <a:pt x="212558" y="57215"/>
                  <a:pt x="120634" y="124948"/>
                </a:cubicBezTo>
                <a:cubicBezTo>
                  <a:pt x="28710" y="192681"/>
                  <a:pt x="-14832" y="337824"/>
                  <a:pt x="4520" y="444262"/>
                </a:cubicBezTo>
                <a:cubicBezTo>
                  <a:pt x="23872" y="550700"/>
                  <a:pt x="23872" y="681329"/>
                  <a:pt x="236748" y="763577"/>
                </a:cubicBezTo>
                <a:cubicBezTo>
                  <a:pt x="449624" y="845825"/>
                  <a:pt x="986653" y="981291"/>
                  <a:pt x="1281777" y="937748"/>
                </a:cubicBezTo>
                <a:cubicBezTo>
                  <a:pt x="1576901" y="894205"/>
                  <a:pt x="1951853" y="652301"/>
                  <a:pt x="2007491" y="502320"/>
                </a:cubicBezTo>
                <a:cubicBezTo>
                  <a:pt x="2063129" y="352339"/>
                  <a:pt x="1859929" y="115272"/>
                  <a:pt x="1615605" y="37862"/>
                </a:cubicBezTo>
                <a:cubicBezTo>
                  <a:pt x="1371281" y="-39548"/>
                  <a:pt x="805225" y="23348"/>
                  <a:pt x="556063" y="37862"/>
                </a:cubicBez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დაზოგვა</a:t>
            </a:r>
            <a:endParaRPr lang="en-US" sz="2400" dirty="0">
              <a:solidFill>
                <a:srgbClr val="F21F5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36" name="Freeform: Shape 17">
            <a:extLst>
              <a:ext uri="{FF2B5EF4-FFF2-40B4-BE49-F238E27FC236}">
                <a16:creationId xmlns:a16="http://schemas.microsoft.com/office/drawing/2014/main" id="{A0C071E4-423A-4EB1-B6E7-BF191DD45D68}"/>
              </a:ext>
            </a:extLst>
          </p:cNvPr>
          <p:cNvSpPr/>
          <p:nvPr/>
        </p:nvSpPr>
        <p:spPr>
          <a:xfrm>
            <a:off x="5176079" y="4646288"/>
            <a:ext cx="4152747" cy="860833"/>
          </a:xfrm>
          <a:custGeom>
            <a:avLst/>
            <a:gdLst>
              <a:gd name="connsiteX0" fmla="*/ 356556 w 2267583"/>
              <a:gd name="connsiteY0" fmla="*/ 12364 h 860833"/>
              <a:gd name="connsiteX1" fmla="*/ 37242 w 2267583"/>
              <a:gd name="connsiteY1" fmla="*/ 113964 h 860833"/>
              <a:gd name="connsiteX2" fmla="*/ 37242 w 2267583"/>
              <a:gd name="connsiteY2" fmla="*/ 433278 h 860833"/>
              <a:gd name="connsiteX3" fmla="*/ 313013 w 2267583"/>
              <a:gd name="connsiteY3" fmla="*/ 810649 h 860833"/>
              <a:gd name="connsiteX4" fmla="*/ 1329013 w 2267583"/>
              <a:gd name="connsiteY4" fmla="*/ 839678 h 860833"/>
              <a:gd name="connsiteX5" fmla="*/ 2127299 w 2267583"/>
              <a:gd name="connsiteY5" fmla="*/ 650992 h 860833"/>
              <a:gd name="connsiteX6" fmla="*/ 2257927 w 2267583"/>
              <a:gd name="connsiteY6" fmla="*/ 389735 h 860833"/>
              <a:gd name="connsiteX7" fmla="*/ 2011185 w 2267583"/>
              <a:gd name="connsiteY7" fmla="*/ 26878 h 860833"/>
              <a:gd name="connsiteX8" fmla="*/ 1474156 w 2267583"/>
              <a:gd name="connsiteY8" fmla="*/ 26878 h 860833"/>
              <a:gd name="connsiteX9" fmla="*/ 356556 w 2267583"/>
              <a:gd name="connsiteY9" fmla="*/ 12364 h 86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67583" h="860833">
                <a:moveTo>
                  <a:pt x="356556" y="12364"/>
                </a:moveTo>
                <a:cubicBezTo>
                  <a:pt x="223508" y="28088"/>
                  <a:pt x="90461" y="43812"/>
                  <a:pt x="37242" y="113964"/>
                </a:cubicBezTo>
                <a:cubicBezTo>
                  <a:pt x="-15977" y="184116"/>
                  <a:pt x="-8720" y="317164"/>
                  <a:pt x="37242" y="433278"/>
                </a:cubicBezTo>
                <a:cubicBezTo>
                  <a:pt x="83204" y="549392"/>
                  <a:pt x="97718" y="742916"/>
                  <a:pt x="313013" y="810649"/>
                </a:cubicBezTo>
                <a:cubicBezTo>
                  <a:pt x="528308" y="878382"/>
                  <a:pt x="1026632" y="866288"/>
                  <a:pt x="1329013" y="839678"/>
                </a:cubicBezTo>
                <a:cubicBezTo>
                  <a:pt x="1631394" y="813069"/>
                  <a:pt x="1972480" y="725982"/>
                  <a:pt x="2127299" y="650992"/>
                </a:cubicBezTo>
                <a:cubicBezTo>
                  <a:pt x="2282118" y="576002"/>
                  <a:pt x="2277279" y="493754"/>
                  <a:pt x="2257927" y="389735"/>
                </a:cubicBezTo>
                <a:cubicBezTo>
                  <a:pt x="2238575" y="285716"/>
                  <a:pt x="2141814" y="87354"/>
                  <a:pt x="2011185" y="26878"/>
                </a:cubicBezTo>
                <a:cubicBezTo>
                  <a:pt x="1880557" y="-33598"/>
                  <a:pt x="1474156" y="26878"/>
                  <a:pt x="1474156" y="26878"/>
                </a:cubicBezTo>
                <a:lnTo>
                  <a:pt x="356556" y="12364"/>
                </a:ln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ფინანსური სირთულეების არიდება</a:t>
            </a:r>
            <a:endParaRPr lang="en-US" sz="2400" dirty="0">
              <a:solidFill>
                <a:srgbClr val="F21F5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37" name="Freeform: Shape 18">
            <a:extLst>
              <a:ext uri="{FF2B5EF4-FFF2-40B4-BE49-F238E27FC236}">
                <a16:creationId xmlns:a16="http://schemas.microsoft.com/office/drawing/2014/main" id="{143E51D7-C8B5-4C42-9FFE-33358055892F}"/>
              </a:ext>
            </a:extLst>
          </p:cNvPr>
          <p:cNvSpPr/>
          <p:nvPr/>
        </p:nvSpPr>
        <p:spPr>
          <a:xfrm>
            <a:off x="2204877" y="5007347"/>
            <a:ext cx="2971202" cy="946521"/>
          </a:xfrm>
          <a:custGeom>
            <a:avLst/>
            <a:gdLst>
              <a:gd name="connsiteX0" fmla="*/ 327822 w 2971202"/>
              <a:gd name="connsiteY0" fmla="*/ 121556 h 971086"/>
              <a:gd name="connsiteX1" fmla="*/ 52051 w 2971202"/>
              <a:gd name="connsiteY1" fmla="*/ 368299 h 971086"/>
              <a:gd name="connsiteX2" fmla="*/ 52051 w 2971202"/>
              <a:gd name="connsiteY2" fmla="*/ 832756 h 971086"/>
              <a:gd name="connsiteX3" fmla="*/ 589079 w 2971202"/>
              <a:gd name="connsiteY3" fmla="*/ 963385 h 971086"/>
              <a:gd name="connsiteX4" fmla="*/ 1880851 w 2971202"/>
              <a:gd name="connsiteY4" fmla="*/ 948871 h 971086"/>
              <a:gd name="connsiteX5" fmla="*/ 2795251 w 2971202"/>
              <a:gd name="connsiteY5" fmla="*/ 890813 h 971086"/>
              <a:gd name="connsiteX6" fmla="*/ 2969422 w 2971202"/>
              <a:gd name="connsiteY6" fmla="*/ 527956 h 971086"/>
              <a:gd name="connsiteX7" fmla="*/ 2838793 w 2971202"/>
              <a:gd name="connsiteY7" fmla="*/ 165099 h 971086"/>
              <a:gd name="connsiteX8" fmla="*/ 2200165 w 2971202"/>
              <a:gd name="connsiteY8" fmla="*/ 48985 h 971086"/>
              <a:gd name="connsiteX9" fmla="*/ 1503479 w 2971202"/>
              <a:gd name="connsiteY9" fmla="*/ 5442 h 971086"/>
              <a:gd name="connsiteX10" fmla="*/ 864851 w 2971202"/>
              <a:gd name="connsiteY10" fmla="*/ 5442 h 971086"/>
              <a:gd name="connsiteX11" fmla="*/ 472965 w 2971202"/>
              <a:gd name="connsiteY11" fmla="*/ 48985 h 971086"/>
              <a:gd name="connsiteX12" fmla="*/ 327822 w 2971202"/>
              <a:gd name="connsiteY12" fmla="*/ 121556 h 97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71202" h="971086">
                <a:moveTo>
                  <a:pt x="327822" y="121556"/>
                </a:moveTo>
                <a:cubicBezTo>
                  <a:pt x="257670" y="174775"/>
                  <a:pt x="98013" y="249766"/>
                  <a:pt x="52051" y="368299"/>
                </a:cubicBezTo>
                <a:cubicBezTo>
                  <a:pt x="6089" y="486832"/>
                  <a:pt x="-37454" y="733575"/>
                  <a:pt x="52051" y="832756"/>
                </a:cubicBezTo>
                <a:cubicBezTo>
                  <a:pt x="141556" y="931937"/>
                  <a:pt x="284279" y="944033"/>
                  <a:pt x="589079" y="963385"/>
                </a:cubicBezTo>
                <a:cubicBezTo>
                  <a:pt x="893879" y="982738"/>
                  <a:pt x="1513156" y="960966"/>
                  <a:pt x="1880851" y="948871"/>
                </a:cubicBezTo>
                <a:cubicBezTo>
                  <a:pt x="2248546" y="936776"/>
                  <a:pt x="2613823" y="960965"/>
                  <a:pt x="2795251" y="890813"/>
                </a:cubicBezTo>
                <a:cubicBezTo>
                  <a:pt x="2976679" y="820661"/>
                  <a:pt x="2962165" y="648908"/>
                  <a:pt x="2969422" y="527956"/>
                </a:cubicBezTo>
                <a:cubicBezTo>
                  <a:pt x="2976679" y="407004"/>
                  <a:pt x="2967003" y="244928"/>
                  <a:pt x="2838793" y="165099"/>
                </a:cubicBezTo>
                <a:cubicBezTo>
                  <a:pt x="2710584" y="85270"/>
                  <a:pt x="2422717" y="75595"/>
                  <a:pt x="2200165" y="48985"/>
                </a:cubicBezTo>
                <a:cubicBezTo>
                  <a:pt x="1977613" y="22375"/>
                  <a:pt x="1726031" y="12699"/>
                  <a:pt x="1503479" y="5442"/>
                </a:cubicBezTo>
                <a:cubicBezTo>
                  <a:pt x="1280927" y="-1815"/>
                  <a:pt x="1036603" y="-1815"/>
                  <a:pt x="864851" y="5442"/>
                </a:cubicBezTo>
                <a:cubicBezTo>
                  <a:pt x="693099" y="12699"/>
                  <a:pt x="555213" y="29633"/>
                  <a:pt x="472965" y="48985"/>
                </a:cubicBezTo>
                <a:cubicBezTo>
                  <a:pt x="390717" y="68337"/>
                  <a:pt x="397974" y="68337"/>
                  <a:pt x="327822" y="121556"/>
                </a:cubicBezTo>
                <a:close/>
              </a:path>
            </a:pathLst>
          </a:custGeom>
          <a:solidFill>
            <a:srgbClr val="F5F8FA"/>
          </a:solidFill>
          <a:ln>
            <a:solidFill>
              <a:srgbClr val="009C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21F56"/>
                </a:solidFill>
                <a:latin typeface="+mj-lt"/>
                <a:cs typeface="Helvetica Neue LT GEO 65 Medium" panose="020B0604020202020204" pitchFamily="2" charset="0"/>
              </a:rPr>
              <a:t>ჩვენი მიზნების </a:t>
            </a:r>
            <a:r>
              <a:rPr lang="ka-GE" sz="2400" dirty="0" smtClean="0">
                <a:solidFill>
                  <a:srgbClr val="F23566"/>
                </a:solidFill>
                <a:latin typeface="+mj-lt"/>
                <a:cs typeface="Helvetica Neue LT GEO 65 Medium" panose="020B0604020202020204" pitchFamily="2" charset="0"/>
              </a:rPr>
              <a:t>მიღწევა</a:t>
            </a:r>
            <a:endParaRPr lang="en-US" sz="2400" dirty="0">
              <a:solidFill>
                <a:srgbClr val="F23566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pic>
        <p:nvPicPr>
          <p:cNvPr id="38" name="Graphic 21" descr="Line arrow Slight curve">
            <a:extLst>
              <a:ext uri="{FF2B5EF4-FFF2-40B4-BE49-F238E27FC236}">
                <a16:creationId xmlns:a16="http://schemas.microsoft.com/office/drawing/2014/main" id="{112A23F2-B8D4-4892-AC4D-926FEB6640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7826359">
            <a:off x="2484475" y="3717615"/>
            <a:ext cx="1025797" cy="565720"/>
          </a:xfrm>
          <a:prstGeom prst="rect">
            <a:avLst/>
          </a:prstGeom>
        </p:spPr>
      </p:pic>
      <p:pic>
        <p:nvPicPr>
          <p:cNvPr id="39" name="Graphic 23" descr="Line arrow Slight curve">
            <a:extLst>
              <a:ext uri="{FF2B5EF4-FFF2-40B4-BE49-F238E27FC236}">
                <a16:creationId xmlns:a16="http://schemas.microsoft.com/office/drawing/2014/main" id="{43C7AD1A-122A-413D-AED6-60BF35ED0B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977553" flipV="1">
            <a:off x="3469659" y="4001308"/>
            <a:ext cx="931241" cy="699723"/>
          </a:xfrm>
          <a:prstGeom prst="rect">
            <a:avLst/>
          </a:prstGeom>
        </p:spPr>
      </p:pic>
      <p:pic>
        <p:nvPicPr>
          <p:cNvPr id="40" name="Graphic 24" descr="Line arrow Slight curve">
            <a:extLst>
              <a:ext uri="{FF2B5EF4-FFF2-40B4-BE49-F238E27FC236}">
                <a16:creationId xmlns:a16="http://schemas.microsoft.com/office/drawing/2014/main" id="{908E0C9A-6331-4B4F-8ECB-4B7F71031B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3000270" flipH="1">
            <a:off x="4699272" y="3669755"/>
            <a:ext cx="916223" cy="803250"/>
          </a:xfrm>
          <a:prstGeom prst="rect">
            <a:avLst/>
          </a:prstGeom>
        </p:spPr>
      </p:pic>
      <p:sp>
        <p:nvSpPr>
          <p:cNvPr id="41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400475" y="1283354"/>
            <a:ext cx="6833068" cy="2240556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ka-GE" sz="2400" dirty="0">
                <a:solidFill>
                  <a:srgbClr val="FF9D00"/>
                </a:solidFill>
                <a:latin typeface="+mj-lt"/>
                <a:cs typeface="Helvetica Neue LT GEO 65 Medium" panose="020B0604020202020204" pitchFamily="2" charset="0"/>
              </a:rPr>
              <a:t>ფინანსური განათლება </a:t>
            </a:r>
            <a:r>
              <a:rPr lang="ka-GE" sz="2400" dirty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- </a:t>
            </a:r>
            <a:r>
              <a:rPr lang="ka-GE" sz="2400" dirty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ცოდნა და უნარები, რომლებიც დაგვეხმარება ჭკვიანურად გადავანაწილოთ ფული და მივიღოთ გონივრული გადაწყვეტილებები, რათა </a:t>
            </a:r>
            <a:r>
              <a:rPr lang="ka-GE" sz="2400" dirty="0" smtClean="0">
                <a:solidFill>
                  <a:srgbClr val="333333"/>
                </a:solidFill>
                <a:latin typeface="+mj-lt"/>
                <a:cs typeface="Helvetica Neue LT GEO 65 Medium" panose="020B0604020202020204" pitchFamily="2" charset="0"/>
              </a:rPr>
              <a:t>შევძლოთ: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j-lt"/>
              <a:cs typeface="Helvetica Neue LT GEO 65 Medium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2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544530" y="1319925"/>
            <a:ext cx="5655502" cy="114333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1. </a:t>
            </a:r>
            <a:r>
              <a:rPr lang="ka-GE" sz="2400" dirty="0" smtClean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ზრუნავს, რომ პროდუქტების ფასები ხშირად და ძალიან არ იცვლებოდეს</a:t>
            </a:r>
            <a:endParaRPr lang="en-US" sz="2400" dirty="0">
              <a:solidFill>
                <a:srgbClr val="009CA8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9929" y="4335022"/>
            <a:ext cx="3871760" cy="1543632"/>
            <a:chOff x="6723259" y="2942896"/>
            <a:chExt cx="4123239" cy="1662093"/>
          </a:xfrm>
        </p:grpSpPr>
        <p:grpSp>
          <p:nvGrpSpPr>
            <p:cNvPr id="21" name="Group 20"/>
            <p:cNvGrpSpPr/>
            <p:nvPr/>
          </p:nvGrpSpPr>
          <p:grpSpPr>
            <a:xfrm>
              <a:off x="9685699" y="3228914"/>
              <a:ext cx="1160799" cy="1376075"/>
              <a:chOff x="4025864" y="2159846"/>
              <a:chExt cx="1204379" cy="1460739"/>
            </a:xfrm>
          </p:grpSpPr>
          <p:pic>
            <p:nvPicPr>
              <p:cNvPr id="24" name="Picture 8" descr="დაკავშირებული სურათი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1330" y="2159846"/>
                <a:ext cx="948913" cy="941832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6" descr="http://www.legal.nbg.gov.ge/images-app/documentImage?img=/images/img/9052a68b-08fc-4a6a-a295-c0644f477dae.jp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73000"/>
                        </a14:imgEffect>
                        <a14:imgEffect>
                          <a14:brightnessContrast bright="-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32" t="6899" r="4313" b="4405"/>
              <a:stretch/>
            </p:blipFill>
            <p:spPr bwMode="auto">
              <a:xfrm>
                <a:off x="4025864" y="2651321"/>
                <a:ext cx="969061" cy="969264"/>
              </a:xfrm>
              <a:prstGeom prst="flowChartConnector">
                <a:avLst/>
              </a:prstGeom>
              <a:noFill/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3259" y="2942896"/>
              <a:ext cx="2572566" cy="1434642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7380" y="3367953"/>
              <a:ext cx="2559221" cy="1216663"/>
            </a:xfrm>
            <a:prstGeom prst="rect">
              <a:avLst/>
            </a:prstGeom>
          </p:spPr>
        </p:pic>
      </p:grpSp>
      <p:sp>
        <p:nvSpPr>
          <p:cNvPr id="32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6342219" y="1319925"/>
            <a:ext cx="5461407" cy="114333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400" dirty="0">
                <a:solidFill>
                  <a:srgbClr val="009CA8"/>
                </a:solidFill>
                <a:cs typeface="Helvetica Neue LT GEO 65 Medium" panose="020B0604020202020204" pitchFamily="2" charset="0"/>
              </a:rPr>
              <a:t>3</a:t>
            </a:r>
            <a:r>
              <a:rPr lang="ka-GE" sz="24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. </a:t>
            </a:r>
            <a:r>
              <a:rPr lang="ka-GE" sz="24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„მსაჯობს“ კომერციულ ბანკებსა და სხვა ფინანსურ ორგანიზაციებს</a:t>
            </a:r>
            <a:endParaRPr lang="ka-GE" sz="2400" dirty="0">
              <a:solidFill>
                <a:srgbClr val="009CA8"/>
              </a:solidFill>
              <a:cs typeface="Helvetica Neue LT GEO 65 Medium" panose="020B06040202020202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455977" y="18355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რას საქმიანობს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ეროვნული</a:t>
            </a:r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 ბანკი?</a:t>
            </a:r>
            <a:endParaRPr lang="en-US" sz="3600" dirty="0">
              <a:solidFill>
                <a:srgbClr val="009CA8"/>
              </a:solidFill>
              <a:cs typeface="Helvetica Neue LT GEO 65 Medium" panose="020B0604020202020204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9685" y="2853747"/>
            <a:ext cx="4171950" cy="2428875"/>
          </a:xfrm>
          <a:prstGeom prst="rect">
            <a:avLst/>
          </a:prstGeom>
        </p:spPr>
      </p:pic>
      <p:sp>
        <p:nvSpPr>
          <p:cNvPr id="20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544530" y="2968358"/>
            <a:ext cx="5655502" cy="1091472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a-GE" sz="2400" dirty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2</a:t>
            </a:r>
            <a:r>
              <a:rPr lang="en-US" sz="2400" dirty="0" smtClean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. </a:t>
            </a:r>
            <a:r>
              <a:rPr lang="ka-GE" sz="2400" dirty="0" smtClean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უშვებს </a:t>
            </a:r>
            <a:r>
              <a:rPr lang="ka-GE" sz="2400" dirty="0">
                <a:solidFill>
                  <a:srgbClr val="009CA8"/>
                </a:solidFill>
                <a:latin typeface="+mj-lt"/>
                <a:cs typeface="Helvetica Neue LT GEO 65 Medium" panose="020B0604020202020204" pitchFamily="2" charset="0"/>
              </a:rPr>
              <a:t>ქართულ ფულს</a:t>
            </a:r>
            <a:endParaRPr lang="en-US" sz="2400" dirty="0">
              <a:solidFill>
                <a:srgbClr val="009CA8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90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2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455977" y="18355"/>
            <a:ext cx="9280043" cy="114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ფული</a:t>
            </a:r>
            <a:endParaRPr lang="en-US" sz="3600" dirty="0">
              <a:solidFill>
                <a:srgbClr val="009CA8"/>
              </a:solidFill>
              <a:cs typeface="Helvetica Neue LT GEO 65 Medium" panose="020B0604020202020204" pitchFamily="2" charset="0"/>
            </a:endParaRPr>
          </a:p>
        </p:txBody>
      </p:sp>
      <p:pic>
        <p:nvPicPr>
          <p:cNvPr id="15" name="Graphic 11" descr="Question mark">
            <a:extLst>
              <a:ext uri="{FF2B5EF4-FFF2-40B4-BE49-F238E27FC236}">
                <a16:creationId xmlns:a16="http://schemas.microsoft.com/office/drawing/2014/main" id="{895F8232-F757-4D79-8572-5354B4F91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809214" y="999425"/>
            <a:ext cx="2571261" cy="2545873"/>
          </a:xfrm>
          <a:prstGeom prst="rect">
            <a:avLst/>
          </a:prstGeom>
        </p:spPr>
      </p:pic>
      <p:sp>
        <p:nvSpPr>
          <p:cNvPr id="16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50201" y="2887790"/>
            <a:ext cx="5738148" cy="742405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400" dirty="0">
                <a:solidFill>
                  <a:srgbClr val="009CA8"/>
                </a:solidFill>
                <a:latin typeface="+mj-lt"/>
              </a:rPr>
              <a:t>რა ეწოდება ქართულ ფულს?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7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50202" y="4270996"/>
            <a:ext cx="5738148" cy="733061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>
                <a:solidFill>
                  <a:srgbClr val="009CA8"/>
                </a:solidFill>
                <a:latin typeface="+mj-lt"/>
              </a:rPr>
              <a:t>იცით, რომელია მისი სიმბოლო?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049C1D-7BD5-47B1-8281-31B9B67C452D}"/>
              </a:ext>
            </a:extLst>
          </p:cNvPr>
          <p:cNvSpPr/>
          <p:nvPr/>
        </p:nvSpPr>
        <p:spPr>
          <a:xfrm>
            <a:off x="7316394" y="3753229"/>
            <a:ext cx="3695027" cy="1981317"/>
          </a:xfrm>
          <a:prstGeom prst="rect">
            <a:avLst/>
          </a:prstGeom>
          <a:blipFill dpi="0" rotWithShape="1">
            <a:blip r:embed="rId8">
              <a:alphaModFix amt="75000"/>
            </a:blip>
            <a:srcRect/>
            <a:stretch>
              <a:fillRect/>
            </a:stretch>
          </a:blipFill>
          <a:ln w="28575">
            <a:solidFill>
              <a:srgbClr val="FF9D00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750201" y="1544052"/>
            <a:ext cx="5738148" cy="702937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 smtClean="0">
                <a:solidFill>
                  <a:srgbClr val="009CA8"/>
                </a:solidFill>
                <a:latin typeface="+mj-lt"/>
              </a:rPr>
              <a:t>რა არის ფული?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671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08" y="1175780"/>
            <a:ext cx="4011733" cy="439657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3224853" y="137161"/>
            <a:ext cx="5473377" cy="721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საიდან მოდის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ფული?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70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1653702" y="146889"/>
            <a:ext cx="8696528" cy="721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რა კავშირია ამ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სამ</a:t>
            </a:r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ნივთს </a:t>
            </a:r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შორის? 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5861" y="2008223"/>
            <a:ext cx="98202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8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301395" y="1465106"/>
            <a:ext cx="2923458" cy="1540001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a-GE" sz="2400" dirty="0">
                <a:solidFill>
                  <a:srgbClr val="009CA8"/>
                </a:solidFill>
                <a:latin typeface="+mj-lt"/>
              </a:rPr>
              <a:t>მონეტები უფრო ადრე გაჩნდა თუ ბანკნოტები?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C1BA7468-213C-4661-8470-7FA724ED6932}"/>
              </a:ext>
            </a:extLst>
          </p:cNvPr>
          <p:cNvSpPr/>
          <p:nvPr/>
        </p:nvSpPr>
        <p:spPr>
          <a:xfrm>
            <a:off x="8443753" y="1465106"/>
            <a:ext cx="2942008" cy="1540001"/>
          </a:xfrm>
          <a:prstGeom prst="roundRect">
            <a:avLst/>
          </a:prstGeom>
          <a:solidFill>
            <a:srgbClr val="F5F8FA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ka-GE" sz="2400" dirty="0">
                <a:solidFill>
                  <a:srgbClr val="009CA8"/>
                </a:solidFill>
                <a:latin typeface="+mj-lt"/>
              </a:rPr>
              <a:t>როდის მოიჭრა პირველი ქართული მონეტა?</a:t>
            </a:r>
            <a:endParaRPr lang="en-US" sz="2400" dirty="0">
              <a:solidFill>
                <a:srgbClr val="009CA8"/>
              </a:solidFill>
              <a:latin typeface="+mj-lt"/>
            </a:endParaRPr>
          </a:p>
        </p:txBody>
      </p:sp>
      <p:pic>
        <p:nvPicPr>
          <p:cNvPr id="10" name="Picture 2" descr="Image result for lydia first co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55" y="4163381"/>
            <a:ext cx="2960557" cy="1450674"/>
          </a:xfrm>
          <a:prstGeom prst="rect">
            <a:avLst/>
          </a:prstGeom>
          <a:noFill/>
          <a:ln w="28575">
            <a:solidFill>
              <a:srgbClr val="009CA8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69" y="4163381"/>
            <a:ext cx="2916892" cy="1450674"/>
          </a:xfrm>
          <a:prstGeom prst="rect">
            <a:avLst/>
          </a:prstGeom>
          <a:ln w="28575">
            <a:solidFill>
              <a:srgbClr val="009CA8"/>
            </a:solidFill>
            <a:prstDash val="sysDot"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8778" y="2157412"/>
            <a:ext cx="4591050" cy="254317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3224853" y="137161"/>
            <a:ext cx="5473377" cy="630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საიდან მოდის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ფული?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8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607464" y="1455199"/>
            <a:ext cx="5888586" cy="971242"/>
          </a:xfrm>
          <a:prstGeom prst="roundRect">
            <a:avLst/>
          </a:prstGeom>
          <a:solidFill>
            <a:srgbClr val="009CA8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5F8FA"/>
                </a:solidFill>
                <a:latin typeface="+mj-lt"/>
                <a:cs typeface="Helvetica Neue LT GEO 65 Medium" panose="020B0604020202020204" pitchFamily="2" charset="0"/>
              </a:rPr>
              <a:t>რომელ ქვეყანაში გამოიგონეს ქაღალდის ფული?</a:t>
            </a:r>
            <a:endParaRPr lang="en-US" sz="2400" dirty="0">
              <a:solidFill>
                <a:srgbClr val="F5F8FA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9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607464" y="3020727"/>
            <a:ext cx="5888586" cy="971242"/>
          </a:xfrm>
          <a:prstGeom prst="roundRect">
            <a:avLst/>
          </a:prstGeom>
          <a:solidFill>
            <a:srgbClr val="009CA8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5F8FA"/>
                </a:solidFill>
                <a:latin typeface="+mj-lt"/>
                <a:cs typeface="Helvetica Neue LT GEO 65 Medium" panose="020B0604020202020204" pitchFamily="2" charset="0"/>
              </a:rPr>
              <a:t>რატომ გამოიგონეს ქაღალდის ფული?</a:t>
            </a:r>
            <a:endParaRPr lang="en-US" sz="2400" dirty="0">
              <a:solidFill>
                <a:srgbClr val="F5F8FA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sp>
        <p:nvSpPr>
          <p:cNvPr id="10" name="Rectangle: Rounded Corners 39">
            <a:extLst>
              <a:ext uri="{FF2B5EF4-FFF2-40B4-BE49-F238E27FC236}">
                <a16:creationId xmlns:a16="http://schemas.microsoft.com/office/drawing/2014/main" id="{C9CECDEB-1A78-454F-BF9A-7560C6818317}"/>
              </a:ext>
            </a:extLst>
          </p:cNvPr>
          <p:cNvSpPr/>
          <p:nvPr/>
        </p:nvSpPr>
        <p:spPr>
          <a:xfrm>
            <a:off x="607464" y="4540190"/>
            <a:ext cx="5888586" cy="971242"/>
          </a:xfrm>
          <a:prstGeom prst="roundRect">
            <a:avLst/>
          </a:prstGeom>
          <a:solidFill>
            <a:srgbClr val="009CA8"/>
          </a:solidFill>
          <a:ln w="28575">
            <a:solidFill>
              <a:srgbClr val="FF9D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rgbClr val="F5F8FA"/>
                </a:solidFill>
                <a:latin typeface="+mj-lt"/>
                <a:cs typeface="Helvetica Neue LT GEO 65 Medium" panose="020B0604020202020204" pitchFamily="2" charset="0"/>
              </a:rPr>
              <a:t>კიდევ რა ფორმა აქვს დღევანდელ ფულს?</a:t>
            </a:r>
            <a:endParaRPr lang="en-US" sz="2400" dirty="0">
              <a:solidFill>
                <a:srgbClr val="F5F8FA"/>
              </a:solidFill>
              <a:latin typeface="+mj-lt"/>
              <a:cs typeface="Helvetica Neue LT GEO 65 Medium" panose="020B0604020202020204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97" y="2541418"/>
            <a:ext cx="1945426" cy="1929859"/>
          </a:xfrm>
          <a:prstGeom prst="rect">
            <a:avLst/>
          </a:prstGeom>
          <a:ln w="28575">
            <a:solidFill>
              <a:srgbClr val="FF9D00"/>
            </a:solidFill>
            <a:prstDash val="sysDot"/>
          </a:ln>
        </p:spPr>
      </p:pic>
      <p:pic>
        <p:nvPicPr>
          <p:cNvPr id="12" name="Picture 4" descr="573 Great Wall Of China Illustrations &amp;amp;amp; Clip Art - iSto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216" y="975890"/>
            <a:ext cx="1929859" cy="1929859"/>
          </a:xfrm>
          <a:prstGeom prst="rect">
            <a:avLst/>
          </a:prstGeom>
          <a:noFill/>
          <a:ln w="28575">
            <a:solidFill>
              <a:srgbClr val="FF9D0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4,429 Credit Cards Stack Illustrations &amp;amp;amp; Clip Art - iStoc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217" y="3991969"/>
            <a:ext cx="1929858" cy="1929859"/>
          </a:xfrm>
          <a:prstGeom prst="rect">
            <a:avLst/>
          </a:prstGeom>
          <a:noFill/>
          <a:ln w="28575">
            <a:solidFill>
              <a:srgbClr val="FF9D0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3224853" y="137161"/>
            <a:ext cx="5473377" cy="630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600" dirty="0" smtClean="0">
                <a:solidFill>
                  <a:srgbClr val="009CA8"/>
                </a:solidFill>
                <a:cs typeface="Helvetica Neue LT GEO 65 Medium" panose="020B0604020202020204" pitchFamily="2" charset="0"/>
              </a:rPr>
              <a:t>საიდან მოდის </a:t>
            </a:r>
            <a:r>
              <a:rPr lang="ka-GE" sz="3600" dirty="0" smtClean="0">
                <a:solidFill>
                  <a:srgbClr val="333333"/>
                </a:solidFill>
                <a:cs typeface="Helvetica Neue LT GEO 65 Medium" panose="020B0604020202020204" pitchFamily="2" charset="0"/>
              </a:rPr>
              <a:t>ფული?</a:t>
            </a:r>
            <a:endParaRPr lang="en-US" sz="3600" dirty="0">
              <a:solidFill>
                <a:srgbClr val="333333"/>
              </a:solidFill>
              <a:cs typeface="Helvetica Neue LT GEO 65 Medium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6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58DB7-C7AD-4F9A-9FE3-0DFD4DF67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351" y="6371929"/>
            <a:ext cx="1051297" cy="386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519C0D-7803-4166-B664-EEFA71D80D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4"/>
          <a:stretch/>
        </p:blipFill>
        <p:spPr>
          <a:xfrm>
            <a:off x="11196256" y="6215604"/>
            <a:ext cx="447754" cy="66152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8374" y="6245591"/>
            <a:ext cx="11415252" cy="0"/>
          </a:xfrm>
          <a:prstGeom prst="line">
            <a:avLst/>
          </a:prstGeom>
          <a:ln>
            <a:solidFill>
              <a:srgbClr val="009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455" y="6266497"/>
            <a:ext cx="847185" cy="611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E343BD-BEEA-44EF-9EBB-66DF3C691255}"/>
              </a:ext>
            </a:extLst>
          </p:cNvPr>
          <p:cNvSpPr txBox="1">
            <a:spLocks/>
          </p:cNvSpPr>
          <p:nvPr/>
        </p:nvSpPr>
        <p:spPr>
          <a:xfrm>
            <a:off x="649995" y="146889"/>
            <a:ext cx="10994015" cy="721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CA8"/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Helvetica Neue LT GEO 65 Medium" panose="020B0604020202020204" pitchFamily="2" charset="0"/>
              </a:rPr>
              <a:t>მიმოქცევაში არსებული </a:t>
            </a:r>
            <a:r>
              <a:rPr kumimoji="0" lang="ka-G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Sylfaen" panose="010A0502050306030303" pitchFamily="18" charset="0"/>
                <a:ea typeface="+mj-ea"/>
                <a:cs typeface="Helvetica Neue LT GEO 65 Medium" panose="020B0604020202020204" pitchFamily="2" charset="0"/>
              </a:rPr>
              <a:t>მონეტები და ბანკნოტები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 Light" panose="020F0302020204030204"/>
              <a:ea typeface="+mj-ea"/>
              <a:cs typeface="Helvetica Neue LT GEO 65 Medium" panose="020B06040202020202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572" y="1304638"/>
            <a:ext cx="2957284" cy="1504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5714" y="1304638"/>
            <a:ext cx="2957284" cy="1455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85856" y="1311973"/>
            <a:ext cx="3101015" cy="14554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572" y="2913101"/>
            <a:ext cx="2957284" cy="14554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25714" y="2887055"/>
            <a:ext cx="2957284" cy="14786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5856" y="2894390"/>
            <a:ext cx="3101015" cy="14928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6758" y="5058541"/>
            <a:ext cx="1072721" cy="10671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00505" y="4903618"/>
            <a:ext cx="1282742" cy="12399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34273" y="4779215"/>
            <a:ext cx="1448030" cy="14143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33329" y="4780311"/>
            <a:ext cx="1370996" cy="13673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5351" y="4611181"/>
            <a:ext cx="1629986" cy="15672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36363" y="4566076"/>
            <a:ext cx="1559045" cy="156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2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1YWIwMjdlMy05N2Y1LTRmMmItYjI0Mi0xODlmODRmMWJmZmUiIG9yaWdpbj0idXNlclNlbGVjdGVkIiAvPjxVc2VyTmFtZT5TRUJcbXZhdGl0YWR6ZTwvVXNlck5hbWU+PERhdGVUaW1lPjMvMTUvMjAyMyAxMjo0MDo1OSBBTTwvRGF0ZVRpbWU+PExhYmVsU3RyaW5nPlRoaXMgaXRlbSBoYXMgbm8gY2xhc3NpZmljYXRpb248L0xhYmVsU3RyaW5nPjwvaXRlbT48L2xhYmVsSGlzdG9yeT4=</Value>
</WrappedLabelHistory>
</file>

<file path=customXml/item2.xml><?xml version="1.0" encoding="utf-8"?>
<sisl xmlns:xsd="http://www.w3.org/2001/XMLSchema" xmlns:xsi="http://www.w3.org/2001/XMLSchema-instance" xmlns="http://www.boldonjames.com/2008/01/sie/internal/label" sislVersion="0" policy="5ab027e3-97f5-4f2b-b242-189f84f1bffe" origin="userSelected"/>
</file>

<file path=customXml/itemProps1.xml><?xml version="1.0" encoding="utf-8"?>
<ds:datastoreItem xmlns:ds="http://schemas.openxmlformats.org/officeDocument/2006/customXml" ds:itemID="{9355EDC8-33F4-4BF9-A538-AB16AC1AA9AE}">
  <ds:schemaRefs>
    <ds:schemaRef ds:uri="http://www.w3.org/2001/XMLSchema"/>
    <ds:schemaRef ds:uri="http://www.boldonjames.com/2016/02/Classifier/internal/wrappedLabelHistory"/>
  </ds:schemaRefs>
</ds:datastoreItem>
</file>

<file path=customXml/itemProps2.xml><?xml version="1.0" encoding="utf-8"?>
<ds:datastoreItem xmlns:ds="http://schemas.openxmlformats.org/officeDocument/2006/customXml" ds:itemID="{42FE10C0-A4FF-4988-ADEA-B0C05400E498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240</Words>
  <Application>Microsoft Office PowerPoint</Application>
  <PresentationFormat>Widescreen</PresentationFormat>
  <Paragraphs>61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FiraGO</vt:lpstr>
      <vt:lpstr>Helvetica Neue LT GEO 65 Medium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Vatitadze</dc:creator>
  <cp:lastModifiedBy>Tinatin Gujabidze</cp:lastModifiedBy>
  <cp:revision>62</cp:revision>
  <dcterms:created xsi:type="dcterms:W3CDTF">2023-03-14T21:26:28Z</dcterms:created>
  <dcterms:modified xsi:type="dcterms:W3CDTF">2023-10-26T08:38:13Z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f51e68fc-41ac-4d6f-9169-89cc65ceff50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1Msko4rJRlEkIpx+fiQCYqZai+q5O2cY</vt:lpwstr>
  </property>
  <property fmtid="{D5CDD505-2E9C-101B-9397-08002B2CF9AE}" pid="6" name="bjLabelHistoryID">
    <vt:lpwstr>{9355EDC8-33F4-4BF9-A538-AB16AC1AA9AE}</vt:lpwstr>
  </property>
</Properties>
</file>